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3644" r:id="rId2"/>
    <p:sldId id="3645" r:id="rId3"/>
    <p:sldId id="3671" r:id="rId4"/>
    <p:sldId id="3673" r:id="rId5"/>
    <p:sldId id="3674" r:id="rId6"/>
    <p:sldId id="3675" r:id="rId7"/>
    <p:sldId id="3676" r:id="rId8"/>
    <p:sldId id="3677" r:id="rId9"/>
    <p:sldId id="3678" r:id="rId10"/>
    <p:sldId id="3679" r:id="rId11"/>
    <p:sldId id="3680" r:id="rId12"/>
    <p:sldId id="3681" r:id="rId13"/>
    <p:sldId id="3682" r:id="rId14"/>
    <p:sldId id="3683" r:id="rId15"/>
    <p:sldId id="3684" r:id="rId16"/>
    <p:sldId id="3685" r:id="rId17"/>
    <p:sldId id="3686" r:id="rId18"/>
    <p:sldId id="3687" r:id="rId19"/>
    <p:sldId id="3688" r:id="rId20"/>
    <p:sldId id="3690" r:id="rId21"/>
    <p:sldId id="3691" r:id="rId22"/>
    <p:sldId id="3692" r:id="rId23"/>
    <p:sldId id="3694" r:id="rId24"/>
    <p:sldId id="3702" r:id="rId25"/>
    <p:sldId id="3703" r:id="rId26"/>
    <p:sldId id="3708" r:id="rId27"/>
    <p:sldId id="3700" r:id="rId28"/>
    <p:sldId id="3646" r:id="rId29"/>
    <p:sldId id="3647" r:id="rId30"/>
    <p:sldId id="3649" r:id="rId31"/>
    <p:sldId id="3650" r:id="rId32"/>
    <p:sldId id="3651" r:id="rId33"/>
    <p:sldId id="3652" r:id="rId34"/>
    <p:sldId id="3653" r:id="rId35"/>
    <p:sldId id="3654" r:id="rId36"/>
    <p:sldId id="3655" r:id="rId37"/>
    <p:sldId id="3707" r:id="rId38"/>
    <p:sldId id="3705" r:id="rId39"/>
    <p:sldId id="3706" r:id="rId40"/>
    <p:sldId id="3656" r:id="rId41"/>
    <p:sldId id="3657" r:id="rId42"/>
    <p:sldId id="3658" r:id="rId43"/>
  </p:sldIdLst>
  <p:sldSz cx="12192000" cy="6858000"/>
  <p:notesSz cx="6858000" cy="9144000"/>
  <p:defaultTextStyle>
    <a:defPPr>
      <a:defRPr lang="en-US"/>
    </a:defPPr>
    <a:lvl1pPr marL="0" lvl="0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lvl="1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lvl="2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lvl="3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lvl="4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lvl="5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lvl="6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lvl="7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lvl="8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8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79" autoAdjust="0"/>
    <p:restoredTop sz="94075" autoAdjust="0"/>
  </p:normalViewPr>
  <p:slideViewPr>
    <p:cSldViewPr snapToGrid="0" showGuides="1">
      <p:cViewPr varScale="1">
        <p:scale>
          <a:sx n="70" d="100"/>
          <a:sy n="70" d="100"/>
        </p:scale>
        <p:origin x="648" y="66"/>
      </p:cViewPr>
      <p:guideLst>
        <p:guide orient="horz" pos="418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25" d="100"/>
        <a:sy n="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ACD0A3C-D579-4B9B-8A6F-E59A0AC0334C}" type="datetimeFigureOut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11-04-2025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lvl="0" algn="r" eaLnBrk="1" hangingPunct="1">
              <a:buNone/>
            </a:pPr>
            <a:fld id="{9A0DB2DC-4C9A-4742-B13C-FB6460FD3503}" type="slidenum">
              <a:rPr lang="en-IN" altLang="x-none" sz="1200" dirty="0">
                <a:latin typeface="Calibri" panose="020F0502020204030204" pitchFamily="34" charset="0"/>
              </a:rPr>
              <a:t>‹#›</a:t>
            </a:fld>
            <a:endParaRPr lang="en-IN" altLang="x-none" sz="12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86833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en-IN" altLang="en-US" dirty="0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/>
          </p:nvPr>
        </p:nvSpPr>
        <p:spPr>
          <a:noFill/>
        </p:spPr>
        <p:txBody>
          <a:bodyPr lIns="91440" tIns="45720" rIns="91440" bIns="45720" rtlCol="0" anchor="b"/>
          <a:lstStyle/>
          <a:p>
            <a:pPr lvl="0" algn="r" eaLnBrk="1" hangingPunct="1">
              <a:buNone/>
            </a:pPr>
            <a:fld id="{9A0DB2DC-4C9A-4742-B13C-FB6460FD3503}" type="slidenum">
              <a:rPr lang="en-IN" altLang="x-none" sz="1200" dirty="0">
                <a:latin typeface="Calibri" panose="020F0502020204030204" pitchFamily="34" charset="0"/>
              </a:rPr>
              <a:t>1</a:t>
            </a:fld>
            <a:endParaRPr lang="en-IN" altLang="x-none" sz="12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414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 useBgFill="1">
        <p:nvSpPr>
          <p:cNvPr id="11" name="Rounded Rectangle 10"/>
          <p:cNvSpPr/>
          <p:nvPr/>
        </p:nvSpPr>
        <p:spPr>
          <a:xfrm>
            <a:off x="87313" y="69850"/>
            <a:ext cx="12017375" cy="6691313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4138" y="1449388"/>
            <a:ext cx="12028488" cy="15271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138" y="1397000"/>
            <a:ext cx="12028488" cy="12065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4138" y="2976563"/>
            <a:ext cx="12028488" cy="1111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Date Placeholder 27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>
              <a:defRPr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779FD8-D061-4038-9A72-3A5565CC75A9}" type="datetimeFigureOut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4/11/2025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Slide Number Placeholder 28"/>
          <p:cNvSpPr>
            <a:spLocks noGrp="1"/>
          </p:cNvSpPr>
          <p:nvPr>
            <p:ph type="sldNum" sz="quarter" idx="4"/>
          </p:nvPr>
        </p:nvSpPr>
        <p:spPr>
          <a:xfrm>
            <a:off x="195263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/>
          <a:p>
            <a:pPr algn="ctr">
              <a:buNone/>
            </a:pPr>
            <a:fld id="{9A0DB2DC-4C9A-4742-B13C-FB6460FD3503}" type="slidenum">
              <a:rPr lang="en-US" dirty="0">
                <a:latin typeface="Franklin Gothic Book" panose="020B0503020102020204" pitchFamily="34" charset="0"/>
              </a:rPr>
              <a:t>‹#›</a:t>
            </a:fld>
            <a:endParaRPr lang="en-US" dirty="0">
              <a:latin typeface="Franklin Gothic Book" panose="020B05030201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566F6CA-BD26-4CD2-ACDA-F0E4CA4EA26E}" type="datetimeFigureOut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4/11/2025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/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0"/>
            <a:ext cx="7416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566F6CA-BD26-4CD2-ACDA-F0E4CA4EA26E}" type="datetimeFigureOut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4/11/2025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/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/>
        <p:txBody>
          <a:bodyPr/>
          <a:lstStyle>
            <a:lvl1pPr algn="ctr">
              <a:defRPr sz="3200">
                <a:solidFill>
                  <a:srgbClr val="333333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566F6CA-BD26-4CD2-ACDA-F0E4CA4EA26E}" type="datetimeFigureOut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4/11/2025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/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 useBgFill="1">
        <p:nvSpPr>
          <p:cNvPr id="11" name="Rounded Rectangle 10"/>
          <p:cNvSpPr/>
          <p:nvPr/>
        </p:nvSpPr>
        <p:spPr>
          <a:xfrm>
            <a:off x="87084" y="69755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 flipV="1">
            <a:off x="92075" y="2376488"/>
            <a:ext cx="12018963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2075" y="2341563"/>
            <a:ext cx="12018963" cy="46038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0488" y="2468563"/>
            <a:ext cx="12020550" cy="46038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/>
          <a:lstStyle>
            <a:lvl1pPr algn="l">
              <a:buNone/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>
              <a:defRPr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E22C788-96BA-47E8-8380-28D141626B28}" type="datetimeFigureOut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4/11/2025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172200"/>
            <a:ext cx="5334000" cy="457200"/>
          </a:xfrm>
          <a:prstGeom prst="rect">
            <a:avLst/>
          </a:prstGeom>
        </p:spPr>
        <p:txBody>
          <a:bodyPr anchor="ctr" anchorCtr="0"/>
          <a:lstStyle>
            <a:lvl1pPr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5263" y="6208713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/>
          <a:p>
            <a:pPr algn="ctr">
              <a:buNone/>
            </a:pPr>
            <a:fld id="{9A0DB2DC-4C9A-4742-B13C-FB6460FD3503}" type="slidenum">
              <a:rPr lang="en-US" dirty="0">
                <a:latin typeface="Franklin Gothic Book" panose="020B0503020102020204" pitchFamily="34" charset="0"/>
              </a:rPr>
              <a:t>‹#›</a:t>
            </a:fld>
            <a:endParaRPr lang="en-US" dirty="0">
              <a:latin typeface="Franklin Gothic Book" panose="020B05030201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566F6CA-BD26-4CD2-ACDA-F0E4CA4EA26E}" type="datetimeFigureOut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4/11/2025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/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566F6CA-BD26-4CD2-ACDA-F0E4CA4EA26E}" type="datetimeFigureOut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4/11/2025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/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566F6CA-BD26-4CD2-ACDA-F0E4CA4EA26E}" type="datetimeFigureOut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4/11/2025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/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566F6CA-BD26-4CD2-ACDA-F0E4CA4EA26E}" type="datetimeFigureOut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4/11/2025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/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 useBgFill="1">
        <p:nvSpPr>
          <p:cNvPr id="4" name="Rounded Rectangle 10"/>
          <p:cNvSpPr/>
          <p:nvPr/>
        </p:nvSpPr>
        <p:spPr>
          <a:xfrm>
            <a:off x="85725" y="69850"/>
            <a:ext cx="1201737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/>
          <a:lstStyle>
            <a:lvl1pPr algn="l">
              <a:buNone/>
              <a:defRPr sz="4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>
              <a:defRPr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A4D26D-C9CA-44AC-B930-08361E6336FB}" type="datetimeFigureOut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4/11/2025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95263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/>
          <a:p>
            <a:pPr algn="ctr">
              <a:buNone/>
            </a:pPr>
            <a:fld id="{9A0DB2DC-4C9A-4742-B13C-FB6460FD3503}" type="slidenum">
              <a:rPr lang="en-US" dirty="0">
                <a:latin typeface="Franklin Gothic Book" panose="020B0503020102020204" pitchFamily="34" charset="0"/>
              </a:rPr>
              <a:t>‹#›</a:t>
            </a:fld>
            <a:endParaRPr lang="en-US" dirty="0"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flipV="1">
            <a:off x="90488" y="4683125"/>
            <a:ext cx="12009438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2075" y="4649788"/>
            <a:ext cx="12007850" cy="46038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2075" y="4773613"/>
            <a:ext cx="12007850" cy="49213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078" y="66675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marL="0" indent="0">
              <a:buNone/>
              <a:defRPr sz="3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None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>
              <a:defRPr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2719FF-654A-468A-B680-D60373DFDADD}" type="datetimeFigureOut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4/11/2025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181600" cy="457200"/>
          </a:xfrm>
          <a:prstGeom prst="rect">
            <a:avLst/>
          </a:prstGeom>
        </p:spPr>
        <p:txBody>
          <a:bodyPr anchor="ctr" anchorCtr="0"/>
          <a:lstStyle>
            <a:lvl1pPr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95263" y="6208713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/>
          <a:p>
            <a:pPr algn="ctr">
              <a:buNone/>
            </a:pPr>
            <a:fld id="{9A0DB2DC-4C9A-4742-B13C-FB6460FD3503}" type="slidenum">
              <a:rPr lang="en-US" dirty="0">
                <a:latin typeface="Franklin Gothic Book" panose="020B0503020102020204" pitchFamily="34" charset="0"/>
              </a:rPr>
              <a:t>‹#›</a:t>
            </a:fld>
            <a:endParaRPr lang="en-US" dirty="0"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 useBgFill="1">
        <p:nvSpPr>
          <p:cNvPr id="8" name="Rounded Rectangle 7"/>
          <p:cNvSpPr/>
          <p:nvPr/>
        </p:nvSpPr>
        <p:spPr>
          <a:xfrm>
            <a:off x="85725" y="69850"/>
            <a:ext cx="1201737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bIns="91440" anchor="b" anchorCtr="0"/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cs typeface="+mn-cs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566F6CA-BD26-4CD2-ACDA-F0E4CA4EA26E}" type="datetimeFigureOut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4/11/2025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263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>
              <a:defRPr sz="1400">
                <a:solidFill>
                  <a:srgbClr val="FFFFFF"/>
                </a:solidFill>
                <a:latin typeface="Franklin Gothic Book" panose="020B0503020102020204" pitchFamily="34" charset="0"/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dirty="0"/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anose="020B05030201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anose="020B05030201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anose="020B05030201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anose="020B05030201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anose="020B05030201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anose="020B05030201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anose="020B05030201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anose="020B0503020102020204" pitchFamily="34" charset="0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005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ubtitle 2"/>
          <p:cNvSpPr>
            <a:spLocks noGrp="1"/>
          </p:cNvSpPr>
          <p:nvPr>
            <p:ph type="subTitle" idx="1"/>
          </p:nvPr>
        </p:nvSpPr>
        <p:spPr>
          <a:xfrm>
            <a:off x="171133" y="5118418"/>
            <a:ext cx="11760200" cy="1600200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</a:pPr>
            <a:r>
              <a:rPr lang="en-IN" altLang="en-US" kern="1200" dirty="0">
                <a:latin typeface="+mn-lt"/>
                <a:ea typeface="+mn-ea"/>
                <a:cs typeface="+mn-cs"/>
              </a:rPr>
              <a:t>	</a:t>
            </a:r>
          </a:p>
          <a:p>
            <a:pPr eaLnBrk="1" hangingPunct="1">
              <a:buSzPct val="85000"/>
            </a:pPr>
            <a:r>
              <a:rPr lang="en-IN" altLang="en-US" sz="3200" kern="1200" dirty="0">
                <a:latin typeface="+mn-lt"/>
                <a:ea typeface="+mn-ea"/>
                <a:cs typeface="+mn-cs"/>
              </a:rPr>
              <a:t>	</a:t>
            </a:r>
            <a:r>
              <a:rPr lang="en-IN" altLang="en-US" sz="3200" b="1" kern="1200" dirty="0">
                <a:latin typeface="+mn-lt"/>
                <a:ea typeface="+mn-ea"/>
                <a:cs typeface="+mn-cs"/>
              </a:rPr>
              <a:t>  Prof.(</a:t>
            </a:r>
            <a:r>
              <a:rPr lang="en-US" altLang="en-US" sz="3200" b="1" kern="1200" dirty="0">
                <a:latin typeface="+mn-lt"/>
                <a:ea typeface="+mn-ea"/>
                <a:cs typeface="+mn-cs"/>
              </a:rPr>
              <a:t>Dr.)  Rabindranath Bera  (Professor, IIIT,  KALYANI)</a:t>
            </a:r>
          </a:p>
          <a:p>
            <a:pPr eaLnBrk="1" hangingPunct="1">
              <a:spcBef>
                <a:spcPct val="0"/>
              </a:spcBef>
              <a:buSzPct val="85000"/>
            </a:pPr>
            <a:r>
              <a:rPr lang="en-US" alt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E-mail: rbera@iiitkalyani.ac.in;    Mobile :  9475513358</a:t>
            </a:r>
          </a:p>
          <a:p>
            <a:pPr eaLnBrk="1" hangingPunct="1">
              <a:spcBef>
                <a:spcPct val="0"/>
              </a:spcBef>
              <a:buSzPct val="85000"/>
            </a:pPr>
            <a:endParaRPr lang="en-US" alt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eaLnBrk="1" hangingPunct="1">
              <a:spcBef>
                <a:spcPct val="0"/>
              </a:spcBef>
              <a:buSzPct val="85000"/>
            </a:pPr>
            <a:r>
              <a:rPr lang="en-US" altLang="en-US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endParaRPr lang="en-US" alt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eaLnBrk="1" hangingPunct="1">
              <a:spcBef>
                <a:spcPct val="0"/>
              </a:spcBef>
              <a:buSzPct val="85000"/>
            </a:pPr>
            <a:endParaRPr lang="en-US" alt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eaLnBrk="1" hangingPunct="1">
              <a:spcBef>
                <a:spcPct val="0"/>
              </a:spcBef>
              <a:buSzPct val="85000"/>
            </a:pPr>
            <a:endParaRPr lang="en-US" altLang="en-US" sz="200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l" eaLnBrk="1" hangingPunct="1">
              <a:spcBef>
                <a:spcPct val="0"/>
              </a:spcBef>
              <a:buSzPct val="85000"/>
            </a:pPr>
            <a:endParaRPr lang="en-US" altLang="en-US" sz="200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l" eaLnBrk="1" hangingPunct="1">
              <a:spcBef>
                <a:spcPct val="0"/>
              </a:spcBef>
              <a:buSzPct val="85000"/>
            </a:pPr>
            <a:endParaRPr lang="en-US" alt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endParaRPr lang="en-US" alt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endParaRPr lang="en-US" alt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endParaRPr lang="en-US" altLang="en-US" kern="1200" dirty="0"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endParaRPr lang="en-US" altLang="en-US" kern="1200" dirty="0"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endParaRPr lang="en-US" altLang="en-US" kern="1200" dirty="0"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endParaRPr lang="en-US" altLang="en-US" kern="1200" dirty="0"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endParaRPr lang="en-US" altLang="en-US" kern="1200" dirty="0"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endParaRPr lang="en-IN" alt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11267" name="TextBox 5"/>
          <p:cNvSpPr txBox="1"/>
          <p:nvPr/>
        </p:nvSpPr>
        <p:spPr>
          <a:xfrm>
            <a:off x="28258" y="171450"/>
            <a:ext cx="5674995" cy="9036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00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 eaLnBrk="1" hangingPunct="1">
              <a:buSzPct val="85000"/>
              <a:buFont typeface="Wingdings" panose="05000000000000000000" charset="0"/>
              <a:buNone/>
            </a:pPr>
            <a:r>
              <a:rPr lang="en-US" altLang="en-US" sz="2400" b="1">
                <a:solidFill>
                  <a:srgbClr val="FF0000"/>
                </a:solidFill>
                <a:sym typeface="+mn-ea"/>
              </a:rPr>
              <a:t>Course Title:   </a:t>
            </a:r>
            <a:r>
              <a:rPr lang="en-US" altLang="en-US" sz="2400" b="1">
                <a:solidFill>
                  <a:srgbClr val="002060"/>
                </a:solidFill>
                <a:sym typeface="+mn-ea"/>
              </a:rPr>
              <a:t>5G and Wireless Technology  </a:t>
            </a:r>
            <a:endParaRPr lang="en-US" altLang="en-US" sz="2400" b="1">
              <a:solidFill>
                <a:srgbClr val="002060"/>
              </a:solidFill>
            </a:endParaRPr>
          </a:p>
          <a:p>
            <a:pPr marL="0" indent="0" algn="ctr" eaLnBrk="1" hangingPunct="1">
              <a:buSzPct val="85000"/>
              <a:buFont typeface="Wingdings" panose="05000000000000000000" charset="0"/>
              <a:buNone/>
            </a:pPr>
            <a:r>
              <a:rPr lang="en-US" altLang="en-US" sz="2400" b="1">
                <a:solidFill>
                  <a:srgbClr val="FF0000"/>
                </a:solidFill>
                <a:sym typeface="+mn-ea"/>
              </a:rPr>
              <a:t>Course Code : ECE829</a:t>
            </a:r>
            <a:r>
              <a:rPr lang="en-US" sz="2400" b="1">
                <a:solidFill>
                  <a:srgbClr val="FF0000"/>
                </a:solidFill>
                <a:sym typeface="+mn-ea"/>
              </a:rPr>
              <a:t> </a:t>
            </a:r>
            <a:endParaRPr lang="en-US" altLang="en-US" sz="1800" b="1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1268" name="TextBox 6"/>
          <p:cNvSpPr txBox="1"/>
          <p:nvPr/>
        </p:nvSpPr>
        <p:spPr>
          <a:xfrm>
            <a:off x="7385689" y="-317"/>
            <a:ext cx="306705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00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cs typeface="Arial" panose="020B0604020202020204" pitchFamily="34" charset="0"/>
              </a:rPr>
              <a:t>CLASS 20,21</a:t>
            </a:r>
          </a:p>
          <a:p>
            <a:pPr marL="0" lvl="0" indent="0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Dated  2 April</a:t>
            </a:r>
            <a:r>
              <a:rPr lang="en-US" alt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2025 </a:t>
            </a:r>
            <a:endParaRPr lang="en-US" altLang="en-US" sz="2400" b="1" dirty="0">
              <a:solidFill>
                <a:srgbClr val="FF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-116226" y="3024416"/>
            <a:ext cx="1242508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buSzPct val="85000"/>
              <a:buFont typeface="Wingdings" panose="05000000000000000000" charset="0"/>
            </a:pPr>
            <a:r>
              <a:rPr lang="en-US" altLang="en-US" sz="3200" dirty="0">
                <a:solidFill>
                  <a:srgbClr val="FF0000"/>
                </a:solidFill>
                <a:sym typeface="+mn-ea"/>
              </a:rPr>
              <a:t>Mobile Generations _1G to 5G</a:t>
            </a:r>
            <a:r>
              <a:rPr lang="en-US" altLang="en-US" sz="3200" dirty="0">
                <a:sym typeface="+mn-ea"/>
              </a:rPr>
              <a:t> and 5G Smart ANT_Beamforming </a:t>
            </a:r>
          </a:p>
        </p:txBody>
      </p:sp>
      <p:sp>
        <p:nvSpPr>
          <p:cNvPr id="6" name="Text Box 2"/>
          <p:cNvSpPr txBox="1"/>
          <p:nvPr/>
        </p:nvSpPr>
        <p:spPr>
          <a:xfrm>
            <a:off x="171450" y="1119505"/>
            <a:ext cx="955929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en-US" sz="4000" dirty="0"/>
              <a:t>MODULE  1</a:t>
            </a:r>
            <a:r>
              <a:rPr lang="en-US" altLang="en-US" sz="4000" dirty="0" smtClean="0"/>
              <a:t> </a:t>
            </a:r>
            <a:r>
              <a:rPr lang="en-US" altLang="en-US" sz="4000" dirty="0"/>
              <a:t>of the Syllabus:- 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-Presentation-on-1G-2G-3G-4G-5G-Cellular-Wireless-Technologies-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35" y="0"/>
            <a:ext cx="1149794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-Presentation-on-1G-2G-3G-4G-5G-Cellular-Wireless-Technologies-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40" y="0"/>
            <a:ext cx="113601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-Presentation-on-1G-2G-3G-4G-5G-Cellular-Wireless-Technologies-1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35" y="0"/>
            <a:ext cx="1159383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-Presentation-on-1G-2G-3G-4G-5G-Cellular-Wireless-Technologies-1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35" y="0"/>
            <a:ext cx="1115504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-Presentation-on-1G-2G-3G-4G-5G-Cellular-Wireless-Technologies-1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0"/>
            <a:ext cx="114839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-Presentation-on-1G-2G-3G-4G-5G-Cellular-Wireless-Technologies-1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10" y="0"/>
            <a:ext cx="112375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4-Presentation-on-1G-2G-3G-4G-5G-Cellular-Wireless-Technologies-1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0" y="0"/>
            <a:ext cx="1119632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-Presentation-on-1G-2G-3G-4G-5G-Cellular-Wireless-Technologies-1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35" y="0"/>
            <a:ext cx="1126553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-Presentation-on-1G-2G-3G-4G-5G-Cellular-Wireless-Technologies-1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40" y="0"/>
            <a:ext cx="112375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7-Presentation-on-1G-2G-3G-4G-5G-Cellular-Wireless-Technologies-1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90" y="0"/>
            <a:ext cx="1134808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075"/>
          </a:xfrm>
        </p:spPr>
        <p:txBody>
          <a:bodyPr rtlCol="0"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IN" b="1" dirty="0">
                <a:solidFill>
                  <a:srgbClr val="FF0000"/>
                </a:solidFill>
              </a:rPr>
              <a:t>Outline of  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52500"/>
            <a:ext cx="10515600" cy="5224463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Wingdings" panose="05000000000000000000" charset="0"/>
              <a:buChar char="o"/>
              <a:defRPr/>
            </a:pPr>
            <a:r>
              <a:rPr lang="en-US">
                <a:sym typeface="+mn-ea"/>
              </a:rPr>
              <a:t>Mobile Generations from 1G to 5G</a:t>
            </a:r>
          </a:p>
          <a:p>
            <a:pPr fontAlgn="auto">
              <a:spcAft>
                <a:spcPts val="0"/>
              </a:spcAft>
              <a:buFont typeface="Wingdings" panose="05000000000000000000" charset="0"/>
              <a:buChar char="o"/>
              <a:defRPr/>
            </a:pPr>
            <a:r>
              <a:rPr lang="en-US" altLang="en-US" dirty="0">
                <a:sym typeface="+mn-ea"/>
              </a:rPr>
              <a:t>5G Smart ANT_Beamforming </a:t>
            </a:r>
            <a:endParaRPr lang="en-US"/>
          </a:p>
          <a:p>
            <a:pPr fontAlgn="auto">
              <a:spcAft>
                <a:spcPts val="0"/>
              </a:spcAft>
              <a:buFont typeface="Wingdings" panose="05000000000000000000" charset="0"/>
              <a:buChar char="§"/>
              <a:defRPr/>
            </a:pPr>
            <a:r>
              <a:rPr lang="en-US" cap="all" dirty="0" smtClean="0">
                <a:solidFill>
                  <a:srgbClr val="FF0000"/>
                </a:solidFill>
              </a:rPr>
              <a:t>Commercial availability  of smart antenna for 5g/6G mobile uses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cap="all" dirty="0" smtClean="0">
                <a:solidFill>
                  <a:srgbClr val="FF0000"/>
                </a:solidFill>
              </a:rPr>
              <a:t>What is Smart antenna?</a:t>
            </a:r>
            <a:endParaRPr lang="en-US" cap="all" dirty="0">
              <a:solidFill>
                <a:srgbClr val="FF0000"/>
              </a:solidFill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cap="all" dirty="0" smtClean="0">
                <a:solidFill>
                  <a:srgbClr val="0000FF"/>
                </a:solidFill>
              </a:rPr>
              <a:t>Types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cap="all" dirty="0" smtClean="0">
                <a:solidFill>
                  <a:srgbClr val="0000FF"/>
                </a:solidFill>
              </a:rPr>
              <a:t>Advantages and Limitation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Smart Antenna </a:t>
            </a:r>
            <a:r>
              <a:rPr lang="en-US" cap="all" dirty="0" smtClean="0">
                <a:solidFill>
                  <a:srgbClr val="00B050"/>
                </a:solidFill>
              </a:rPr>
              <a:t>Uses in </a:t>
            </a:r>
            <a:r>
              <a:rPr lang="en-US" cap="all" dirty="0" err="1" smtClean="0">
                <a:solidFill>
                  <a:srgbClr val="FF0000"/>
                </a:solidFill>
              </a:rPr>
              <a:t>ofdm</a:t>
            </a:r>
            <a:r>
              <a:rPr lang="en-US" cap="all" dirty="0" smtClean="0">
                <a:solidFill>
                  <a:srgbClr val="FF0000"/>
                </a:solidFill>
              </a:rPr>
              <a:t> </a:t>
            </a:r>
            <a:r>
              <a:rPr lang="en-US" cap="all" dirty="0" smtClean="0">
                <a:solidFill>
                  <a:srgbClr val="00B050"/>
                </a:solidFill>
              </a:rPr>
              <a:t> and  </a:t>
            </a:r>
            <a:r>
              <a:rPr lang="en-US" cap="all" dirty="0" smtClean="0">
                <a:solidFill>
                  <a:srgbClr val="FF0000"/>
                </a:solidFill>
              </a:rPr>
              <a:t>5G/6G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endParaRPr lang="en-US" cap="all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-Presentation-on-1G-2G-3G-4G-5G-Cellular-Wireless-Technologies-1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15" y="0"/>
            <a:ext cx="113055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0-Presentation-on-1G-2G-3G-4G-5G-Cellular-Wireless-Technologies-2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0"/>
            <a:ext cx="1115568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1-Presentation-on-1G-2G-3G-4G-5G-Cellular-Wireless-Technologies-2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15" y="0"/>
            <a:ext cx="1099121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3-Presentation-on-1G-2G-3G-4G-5G-Cellular-Wireless-Technologies-2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0"/>
            <a:ext cx="1103249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9915" y="-317"/>
            <a:ext cx="10363200" cy="846455"/>
          </a:xfrm>
          <a:prstGeom prst="rect">
            <a:avLst/>
          </a:prstGeom>
        </p:spPr>
        <p:txBody>
          <a:bodyPr vert="horz" wrap="square" lIns="0" tIns="231625" rIns="0" bIns="0" rtlCol="0">
            <a:spAutoFit/>
          </a:bodyPr>
          <a:lstStyle/>
          <a:p>
            <a:pPr marL="546735">
              <a:lnSpc>
                <a:spcPct val="100000"/>
              </a:lnSpc>
              <a:spcBef>
                <a:spcPts val="135"/>
              </a:spcBef>
            </a:pPr>
            <a:r>
              <a:rPr dirty="0"/>
              <a:t>Architecture of</a:t>
            </a:r>
            <a:r>
              <a:rPr spc="35" dirty="0"/>
              <a:t> </a:t>
            </a:r>
            <a:r>
              <a:rPr dirty="0"/>
              <a:t>5G</a:t>
            </a:r>
            <a:r>
              <a:rPr spc="20" dirty="0"/>
              <a:t> </a:t>
            </a:r>
            <a:r>
              <a:rPr spc="-10" dirty="0"/>
              <a:t>Network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0085" y="1048385"/>
            <a:ext cx="11054715" cy="55219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195" y="129540"/>
            <a:ext cx="11075035" cy="808990"/>
          </a:xfrm>
          <a:prstGeom prst="rect">
            <a:avLst/>
          </a:prstGeom>
        </p:spPr>
        <p:txBody>
          <a:bodyPr vert="horz" wrap="square" lIns="0" tIns="193972" rIns="0" bIns="0" rtlCol="0">
            <a:spAutoFit/>
          </a:bodyPr>
          <a:lstStyle/>
          <a:p>
            <a:pPr marL="598805">
              <a:lnSpc>
                <a:spcPct val="100000"/>
              </a:lnSpc>
              <a:spcBef>
                <a:spcPts val="135"/>
              </a:spcBef>
            </a:pPr>
            <a:r>
              <a:rPr dirty="0"/>
              <a:t>5G</a:t>
            </a:r>
            <a:r>
              <a:rPr spc="-15" dirty="0"/>
              <a:t> </a:t>
            </a:r>
            <a:r>
              <a:rPr dirty="0"/>
              <a:t>Use</a:t>
            </a:r>
            <a:r>
              <a:rPr spc="5" dirty="0"/>
              <a:t> </a:t>
            </a:r>
            <a:r>
              <a:rPr dirty="0"/>
              <a:t>case</a:t>
            </a:r>
            <a:r>
              <a:rPr spc="5" dirty="0"/>
              <a:t> </a:t>
            </a:r>
            <a:r>
              <a:rPr dirty="0"/>
              <a:t>Lab</a:t>
            </a:r>
            <a:r>
              <a:rPr spc="25" dirty="0"/>
              <a:t> </a:t>
            </a:r>
            <a:r>
              <a:rPr spc="-10" dirty="0"/>
              <a:t>Configuration</a:t>
            </a:r>
            <a:r>
              <a:rPr lang="en-US" spc="-10" dirty="0"/>
              <a:t> at IIIT, KALYANI 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5035" y="1275080"/>
            <a:ext cx="10361295" cy="497014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Limitation of 5G and advantage of 6G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565150" y="1477645"/>
            <a:ext cx="1049909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q"/>
            </a:pPr>
            <a:r>
              <a:rPr lang="en-US" sz="2400"/>
              <a:t>Antenna is embdded in 5G Mobile and not Visible to Human</a:t>
            </a:r>
          </a:p>
          <a:p>
            <a:pPr marL="342900" indent="-342900">
              <a:buFont typeface="Wingdings" panose="05000000000000000000" charset="0"/>
              <a:buChar char="q"/>
            </a:pPr>
            <a:r>
              <a:rPr lang="en-US" sz="2400"/>
              <a:t>IT USES omni-directional having 360 degree radiation pattern( essential and desired)</a:t>
            </a:r>
          </a:p>
          <a:p>
            <a:pPr marL="342900" indent="-342900">
              <a:buFont typeface="Wingdings" panose="05000000000000000000" charset="0"/>
              <a:buChar char="q"/>
            </a:pPr>
            <a:r>
              <a:rPr lang="en-US" sz="2400"/>
              <a:t>6G avoiding this limitation and uses  Smart antenna </a:t>
            </a:r>
            <a:r>
              <a:rPr lang="en-US"/>
              <a:t>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075"/>
          </a:xfrm>
        </p:spPr>
        <p:txBody>
          <a:bodyPr rtlCol="0"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IN" b="1" dirty="0">
                <a:solidFill>
                  <a:srgbClr val="FF0000"/>
                </a:solidFill>
              </a:rPr>
              <a:t>Outline of  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52500"/>
            <a:ext cx="10515600" cy="5224463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Wingdings" panose="05000000000000000000" charset="0"/>
              <a:buChar char="o"/>
              <a:defRPr/>
            </a:pPr>
            <a:r>
              <a:rPr lang="en-US">
                <a:solidFill>
                  <a:schemeClr val="bg1"/>
                </a:solidFill>
                <a:sym typeface="+mn-ea"/>
              </a:rPr>
              <a:t>Mobile Generations from 1G to 5G</a:t>
            </a:r>
          </a:p>
          <a:p>
            <a:pPr fontAlgn="auto">
              <a:spcAft>
                <a:spcPts val="0"/>
              </a:spcAft>
              <a:buFont typeface="Wingdings" panose="05000000000000000000" charset="0"/>
              <a:buChar char="o"/>
              <a:defRPr/>
            </a:pPr>
            <a:r>
              <a:rPr lang="en-US" altLang="en-US" dirty="0">
                <a:sym typeface="+mn-ea"/>
              </a:rPr>
              <a:t>5G Smart ANT_Beamforming </a:t>
            </a:r>
            <a:endParaRPr lang="en-US"/>
          </a:p>
          <a:p>
            <a:pPr fontAlgn="auto">
              <a:spcAft>
                <a:spcPts val="0"/>
              </a:spcAft>
              <a:buFont typeface="Wingdings" panose="05000000000000000000" charset="0"/>
              <a:buChar char="§"/>
              <a:defRPr/>
            </a:pPr>
            <a:r>
              <a:rPr lang="en-US" cap="all" dirty="0" smtClean="0">
                <a:solidFill>
                  <a:srgbClr val="FF0000"/>
                </a:solidFill>
              </a:rPr>
              <a:t>Commercial availability  of smart antenna for 5g/6G mobile uses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cap="all" dirty="0" smtClean="0">
                <a:solidFill>
                  <a:srgbClr val="FF0000"/>
                </a:solidFill>
              </a:rPr>
              <a:t>What is Smart antenna?</a:t>
            </a:r>
            <a:endParaRPr lang="en-US" cap="all" dirty="0">
              <a:solidFill>
                <a:srgbClr val="FF0000"/>
              </a:solidFill>
            </a:endParaRPr>
          </a:p>
          <a:p>
            <a:pPr fontAlgn="auto">
              <a:spcAft>
                <a:spcPts val="0"/>
              </a:spcAft>
              <a:defRPr/>
            </a:pPr>
            <a:r>
              <a:rPr lang="en-US" cap="all" dirty="0" smtClean="0">
                <a:solidFill>
                  <a:srgbClr val="0000FF"/>
                </a:solidFill>
              </a:rPr>
              <a:t>Types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cap="all" dirty="0" smtClean="0">
                <a:solidFill>
                  <a:srgbClr val="0000FF"/>
                </a:solidFill>
              </a:rPr>
              <a:t>Advantages and Limitation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Smart Antenna </a:t>
            </a:r>
            <a:r>
              <a:rPr lang="en-US" cap="all" dirty="0" smtClean="0">
                <a:solidFill>
                  <a:srgbClr val="00B050"/>
                </a:solidFill>
              </a:rPr>
              <a:t>Uses in </a:t>
            </a:r>
            <a:r>
              <a:rPr lang="en-US" cap="all" dirty="0" err="1" smtClean="0">
                <a:solidFill>
                  <a:srgbClr val="FF0000"/>
                </a:solidFill>
              </a:rPr>
              <a:t>ofdm</a:t>
            </a:r>
            <a:r>
              <a:rPr lang="en-US" cap="all" dirty="0" smtClean="0">
                <a:solidFill>
                  <a:srgbClr val="FF0000"/>
                </a:solidFill>
              </a:rPr>
              <a:t> </a:t>
            </a:r>
            <a:r>
              <a:rPr lang="en-US" cap="all" dirty="0" smtClean="0">
                <a:solidFill>
                  <a:srgbClr val="00B050"/>
                </a:solidFill>
              </a:rPr>
              <a:t> and  </a:t>
            </a:r>
            <a:r>
              <a:rPr lang="en-US" cap="all" dirty="0" smtClean="0">
                <a:solidFill>
                  <a:srgbClr val="FF0000"/>
                </a:solidFill>
              </a:rPr>
              <a:t>5G/6G</a:t>
            </a:r>
          </a:p>
          <a:p>
            <a:pPr marL="0" indent="0" fontAlgn="auto">
              <a:spcAft>
                <a:spcPts val="0"/>
              </a:spcAft>
              <a:buNone/>
              <a:defRPr/>
            </a:pPr>
            <a:endParaRPr lang="en-US" cap="all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smtClean="0"/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smtClean="0"/>
          </a:p>
        </p:txBody>
      </p:sp>
      <p:pic>
        <p:nvPicPr>
          <p:cNvPr id="1946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3200" y="0"/>
            <a:ext cx="11988800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897924" y="214183"/>
            <a:ext cx="4291914" cy="7743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Snip Single Corner Rectangle 5"/>
          <p:cNvSpPr/>
          <p:nvPr/>
        </p:nvSpPr>
        <p:spPr>
          <a:xfrm>
            <a:off x="2883243" y="5552303"/>
            <a:ext cx="9094573" cy="53957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1334530" y="4687330"/>
            <a:ext cx="5214551" cy="49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smtClean="0"/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smtClean="0"/>
          </a:p>
        </p:txBody>
      </p:sp>
      <p:pic>
        <p:nvPicPr>
          <p:cNvPr id="2048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29514" y="-996779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5"/>
          <p:cNvCxnSpPr/>
          <p:nvPr/>
        </p:nvCxnSpPr>
        <p:spPr>
          <a:xfrm flipV="1">
            <a:off x="766119" y="1441622"/>
            <a:ext cx="5189838" cy="82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344562" y="1573427"/>
            <a:ext cx="1804087" cy="16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Mobile Generations from 1G to 5G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075"/>
          </a:xfrm>
        </p:spPr>
        <p:txBody>
          <a:bodyPr rtlCol="0"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en-IN" b="1" dirty="0">
                <a:solidFill>
                  <a:schemeClr val="tx1"/>
                </a:solidFill>
              </a:rPr>
              <a:t>SMART ANTENNAS </a:t>
            </a:r>
            <a:r>
              <a:rPr lang="en-US" altLang="en-IN" b="1" dirty="0">
                <a:solidFill>
                  <a:srgbClr val="FF0000"/>
                </a:solidFill>
              </a:rPr>
              <a:t>as SPATIAL FILTERING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95" y="843915"/>
            <a:ext cx="11595100" cy="479107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59080" y="5634990"/>
            <a:ext cx="116744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Input  radio signals to </a:t>
            </a:r>
            <a:r>
              <a:rPr lang="en-US">
                <a:solidFill>
                  <a:srgbClr val="FF0000"/>
                </a:solidFill>
              </a:rPr>
              <a:t>Smart Antennas based RECEIVER</a:t>
            </a:r>
            <a:r>
              <a:rPr lang="en-US"/>
              <a:t>  :  Output signal from smart ant after Signal  processing  </a:t>
            </a:r>
          </a:p>
          <a:p>
            <a:r>
              <a:rPr lang="en-US"/>
              <a:t> 1. Signal  2. Noise  3. Interference                                       Only SIgnal ; </a:t>
            </a:r>
            <a:r>
              <a:rPr lang="en-US">
                <a:solidFill>
                  <a:srgbClr val="FF0000"/>
                </a:solidFill>
              </a:rPr>
              <a:t>Noise and Interference  Rejected</a:t>
            </a:r>
            <a:r>
              <a:rPr lang="en-US"/>
              <a:t>                													leading to  Enhanced System Performance</a:t>
            </a:r>
          </a:p>
          <a:p>
            <a:r>
              <a:rPr lang="en-US"/>
              <a:t>               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075"/>
          </a:xfrm>
        </p:spPr>
        <p:txBody>
          <a:bodyPr rtlCol="0"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52500"/>
            <a:ext cx="10515600" cy="5224463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endParaRPr lang="en-US" cap="all" dirty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0"/>
            <a:ext cx="11839576" cy="47683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91660"/>
            <a:ext cx="12192000" cy="227774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323070" y="4959178"/>
            <a:ext cx="151576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075"/>
          </a:xfrm>
        </p:spPr>
        <p:txBody>
          <a:bodyPr rtlCol="0"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52500"/>
            <a:ext cx="10515600" cy="5224463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endParaRPr lang="en-US" cap="all" dirty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95" y="193040"/>
            <a:ext cx="11724005" cy="5984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075"/>
          </a:xfrm>
        </p:spPr>
        <p:txBody>
          <a:bodyPr rtlCol="0"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52500"/>
            <a:ext cx="10515600" cy="5224463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endParaRPr lang="en-US" cap="all" dirty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95" y="167640"/>
            <a:ext cx="11839575" cy="65195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075"/>
          </a:xfrm>
        </p:spPr>
        <p:txBody>
          <a:bodyPr rtlCol="0"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52500"/>
            <a:ext cx="10515600" cy="5224463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endParaRPr lang="en-US" cap="all" dirty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113091"/>
            <a:ext cx="11839576" cy="31864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95" y="3216910"/>
            <a:ext cx="11839575" cy="3365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 smtClean="0">
                <a:solidFill>
                  <a:srgbClr val="FF0000"/>
                </a:solidFill>
              </a:rPr>
              <a:t>Types of Smart Antenna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82" y="1519707"/>
            <a:ext cx="11848563" cy="3979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48216" y="2817341"/>
            <a:ext cx="7008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lgerian" panose="04020705040A02060702" pitchFamily="82" charset="0"/>
              </a:rPr>
              <a:t>:-  Best USES  for 5G/6G </a:t>
            </a:r>
            <a:r>
              <a:rPr lang="en-US" sz="2800" dirty="0" smtClean="0">
                <a:solidFill>
                  <a:srgbClr val="FF0000"/>
                </a:solidFill>
                <a:latin typeface="Algerian" panose="04020705040A02060702" pitchFamily="82" charset="0"/>
              </a:rPr>
              <a:t>Base Station </a:t>
            </a:r>
            <a:endParaRPr lang="en-IN" sz="2800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84140" y="3579341"/>
            <a:ext cx="6976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lgerian" panose="04020705040A02060702" pitchFamily="82" charset="0"/>
              </a:rPr>
              <a:t>:-  Best USES  for 5G/6G </a:t>
            </a:r>
            <a:r>
              <a:rPr lang="en-US" sz="2800" dirty="0" smtClean="0">
                <a:solidFill>
                  <a:srgbClr val="FF0000"/>
                </a:solidFill>
                <a:latin typeface="Algerian" panose="04020705040A02060702" pitchFamily="82" charset="0"/>
              </a:rPr>
              <a:t>Mobile user </a:t>
            </a:r>
            <a:endParaRPr lang="en-IN" sz="2800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075"/>
          </a:xfrm>
        </p:spPr>
        <p:txBody>
          <a:bodyPr rtlCol="0"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52500"/>
            <a:ext cx="10515600" cy="5224463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endParaRPr lang="en-US" cap="all" dirty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95" y="167640"/>
            <a:ext cx="11839575" cy="63226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ctrTitle"/>
          </p:nvPr>
        </p:nvSpPr>
        <p:spPr>
          <a:xfrm>
            <a:off x="609600" y="1506538"/>
            <a:ext cx="10972800" cy="1470025"/>
          </a:xfrm>
        </p:spPr>
        <p:txBody>
          <a:bodyPr vert="horz" wrap="square" lIns="91440" tIns="45720" rIns="91440" bIns="91440" anchor="ctr" anchorCtr="0"/>
          <a:lstStyle/>
          <a:p>
            <a:pPr>
              <a:buClrTx/>
              <a:buSzTx/>
              <a:buFontTx/>
            </a:pPr>
            <a:endParaRPr lang="en-IN" alt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5843" name="Subtitle 2"/>
          <p:cNvSpPr>
            <a:spLocks noGrp="1"/>
          </p:cNvSpPr>
          <p:nvPr>
            <p:ph type="subTitle" idx="4294967295"/>
          </p:nvPr>
        </p:nvSpPr>
        <p:spPr>
          <a:xfrm>
            <a:off x="1720850" y="2790825"/>
            <a:ext cx="8026400" cy="342900"/>
          </a:xfrm>
        </p:spPr>
        <p:txBody>
          <a:bodyPr vert="horz" wrap="square" lIns="91440" tIns="45720" rIns="91440" bIns="45720" anchor="t" anchorCtr="0"/>
          <a:lstStyle>
            <a:lvl1pPr marL="0" lvl="0" indent="0" algn="ctr">
              <a:buClr>
                <a:schemeClr val="accent1"/>
              </a:buClr>
              <a:buSzPct val="85000"/>
              <a:buFont typeface="Wingdings 2" panose="05020102010507070707" pitchFamily="18" charset="2"/>
              <a:buNone/>
              <a:defRPr/>
            </a:lvl1pPr>
            <a:lvl2pPr marL="319405" lvl="1" indent="0" algn="ctr">
              <a:buClr>
                <a:schemeClr val="accent2"/>
              </a:buClr>
              <a:buSzPct val="85000"/>
              <a:buFont typeface="Wingdings 2" panose="05020102010507070707" pitchFamily="18" charset="2"/>
              <a:buNone/>
              <a:defRPr/>
            </a:lvl2pPr>
            <a:lvl3pPr marL="593725" lvl="2" indent="0" algn="ctr">
              <a:buClr>
                <a:srgbClr val="E6B1AB"/>
              </a:buClr>
              <a:buSzPct val="85000"/>
              <a:buFont typeface="Wingdings 2" panose="05020102010507070707" pitchFamily="18" charset="2"/>
              <a:buNone/>
              <a:defRPr/>
            </a:lvl3pPr>
            <a:lvl4pPr marL="868680" lvl="3" indent="0" algn="ctr">
              <a:buClr>
                <a:srgbClr val="A28E6A"/>
              </a:buClr>
              <a:buSzPct val="80000"/>
              <a:buFont typeface="Wingdings 2" panose="05020102010507070707" pitchFamily="18" charset="2"/>
              <a:buNone/>
              <a:defRPr/>
            </a:lvl4pPr>
            <a:lvl5pPr marL="1143000" lvl="4" indent="0" algn="ctr">
              <a:buClr>
                <a:srgbClr val="A28E6A"/>
              </a:buClr>
              <a:buSzTx/>
              <a:buFontTx/>
              <a:buNone/>
              <a:defRPr/>
            </a:lvl5pPr>
          </a:lstStyle>
          <a:p>
            <a:pPr marL="273050" lvl="0" indent="-273050" algn="l">
              <a:buFont typeface="Wingdings 2" panose="05020102010507070707" pitchFamily="18" charset="2"/>
              <a:buChar char=""/>
            </a:pPr>
            <a:endParaRPr lang="en-IN" altLang="en-US" dirty="0"/>
          </a:p>
        </p:txBody>
      </p:sp>
      <p:pic>
        <p:nvPicPr>
          <p:cNvPr id="3584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52513"/>
            <a:ext cx="11231563" cy="5143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ext Box 1"/>
          <p:cNvSpPr txBox="1"/>
          <p:nvPr/>
        </p:nvSpPr>
        <p:spPr>
          <a:xfrm>
            <a:off x="359410" y="259080"/>
            <a:ext cx="11558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QUALCOMM</a:t>
            </a:r>
            <a:r>
              <a:rPr lang="en-US"/>
              <a:t> O-RAN with SMART ANTENNA Beamforming and providing Highest Radio Energy Efficiency  </a:t>
            </a:r>
          </a:p>
        </p:txBody>
      </p:sp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ctrTitle"/>
          </p:nvPr>
        </p:nvSpPr>
        <p:spPr>
          <a:xfrm>
            <a:off x="609600" y="1506538"/>
            <a:ext cx="10972800" cy="1470025"/>
          </a:xfrm>
        </p:spPr>
        <p:txBody>
          <a:bodyPr vert="horz" wrap="square" lIns="91440" tIns="45720" rIns="91440" bIns="91440" anchor="ctr" anchorCtr="0"/>
          <a:lstStyle/>
          <a:p>
            <a:pPr>
              <a:buClrTx/>
              <a:buSzTx/>
              <a:buFontTx/>
            </a:pPr>
            <a:endParaRPr lang="en-IN" alt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5843" name="Subtitle 2"/>
          <p:cNvSpPr>
            <a:spLocks noGrp="1"/>
          </p:cNvSpPr>
          <p:nvPr>
            <p:ph type="subTitle" idx="4294967295"/>
          </p:nvPr>
        </p:nvSpPr>
        <p:spPr>
          <a:xfrm>
            <a:off x="1720850" y="2790825"/>
            <a:ext cx="8026400" cy="342900"/>
          </a:xfrm>
        </p:spPr>
        <p:txBody>
          <a:bodyPr vert="horz" wrap="square" lIns="91440" tIns="45720" rIns="91440" bIns="45720" anchor="t" anchorCtr="0"/>
          <a:lstStyle>
            <a:lvl1pPr marL="0" lvl="0" indent="0" algn="ctr">
              <a:buClr>
                <a:schemeClr val="accent1"/>
              </a:buClr>
              <a:buSzPct val="85000"/>
              <a:buFont typeface="Wingdings 2" panose="05020102010507070707" pitchFamily="18" charset="2"/>
              <a:buNone/>
              <a:defRPr/>
            </a:lvl1pPr>
            <a:lvl2pPr marL="319405" lvl="1" indent="0" algn="ctr">
              <a:buClr>
                <a:schemeClr val="accent2"/>
              </a:buClr>
              <a:buSzPct val="85000"/>
              <a:buFont typeface="Wingdings 2" panose="05020102010507070707" pitchFamily="18" charset="2"/>
              <a:buNone/>
              <a:defRPr/>
            </a:lvl2pPr>
            <a:lvl3pPr marL="593725" lvl="2" indent="0" algn="ctr">
              <a:buClr>
                <a:srgbClr val="E6B1AB"/>
              </a:buClr>
              <a:buSzPct val="85000"/>
              <a:buFont typeface="Wingdings 2" panose="05020102010507070707" pitchFamily="18" charset="2"/>
              <a:buNone/>
              <a:defRPr/>
            </a:lvl3pPr>
            <a:lvl4pPr marL="868680" lvl="3" indent="0" algn="ctr">
              <a:buClr>
                <a:srgbClr val="A28E6A"/>
              </a:buClr>
              <a:buSzPct val="80000"/>
              <a:buFont typeface="Wingdings 2" panose="05020102010507070707" pitchFamily="18" charset="2"/>
              <a:buNone/>
              <a:defRPr/>
            </a:lvl4pPr>
            <a:lvl5pPr marL="1143000" lvl="4" indent="0" algn="ctr">
              <a:buClr>
                <a:srgbClr val="A28E6A"/>
              </a:buClr>
              <a:buSzTx/>
              <a:buFontTx/>
              <a:buNone/>
              <a:defRPr/>
            </a:lvl5pPr>
          </a:lstStyle>
          <a:p>
            <a:pPr marL="273050" lvl="0" indent="-273050" algn="l">
              <a:buFont typeface="Wingdings 2" panose="05020102010507070707" pitchFamily="18" charset="2"/>
              <a:buChar char=""/>
            </a:pPr>
            <a:endParaRPr lang="en-IN" altLang="en-US" dirty="0"/>
          </a:p>
        </p:txBody>
      </p:sp>
      <p:pic>
        <p:nvPicPr>
          <p:cNvPr id="3584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52513"/>
            <a:ext cx="11231563" cy="5143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ext Box 1"/>
          <p:cNvSpPr txBox="1"/>
          <p:nvPr/>
        </p:nvSpPr>
        <p:spPr>
          <a:xfrm>
            <a:off x="359410" y="259080"/>
            <a:ext cx="11558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QUALCOMM</a:t>
            </a:r>
            <a:r>
              <a:rPr lang="en-US"/>
              <a:t> O-RAN with SMART ANTENNA Beamforming and providing Highest Radio Energy Efficiency  </a:t>
            </a:r>
          </a:p>
        </p:txBody>
      </p:sp>
    </p:spTree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ctrTitle"/>
          </p:nvPr>
        </p:nvSpPr>
        <p:spPr>
          <a:xfrm>
            <a:off x="609600" y="1506538"/>
            <a:ext cx="10972800" cy="1470025"/>
          </a:xfrm>
        </p:spPr>
        <p:txBody>
          <a:bodyPr vert="horz" wrap="square" lIns="91440" tIns="45720" rIns="91440" bIns="91440" anchor="ctr" anchorCtr="0"/>
          <a:lstStyle/>
          <a:p>
            <a:pPr>
              <a:buClrTx/>
              <a:buSzTx/>
              <a:buFontTx/>
            </a:pPr>
            <a:endParaRPr lang="en-US" alt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6867" name="Subtitle 2"/>
          <p:cNvSpPr>
            <a:spLocks noGrp="1"/>
          </p:cNvSpPr>
          <p:nvPr>
            <p:ph type="subTitle" idx="4294967295"/>
          </p:nvPr>
        </p:nvSpPr>
        <p:spPr>
          <a:xfrm>
            <a:off x="1720850" y="2790825"/>
            <a:ext cx="8026400" cy="342900"/>
          </a:xfrm>
        </p:spPr>
        <p:txBody>
          <a:bodyPr vert="horz" wrap="square" lIns="91440" tIns="45720" rIns="91440" bIns="45720" anchor="t" anchorCtr="0"/>
          <a:lstStyle>
            <a:lvl1pPr marL="0" lvl="0" indent="0" algn="ctr">
              <a:buClr>
                <a:schemeClr val="accent1"/>
              </a:buClr>
              <a:buSzPct val="85000"/>
              <a:buFont typeface="Wingdings 2" panose="05020102010507070707" pitchFamily="18" charset="2"/>
              <a:buNone/>
              <a:defRPr/>
            </a:lvl1pPr>
            <a:lvl2pPr marL="319405" lvl="1" indent="0" algn="ctr">
              <a:buClr>
                <a:schemeClr val="accent2"/>
              </a:buClr>
              <a:buSzPct val="85000"/>
              <a:buFont typeface="Wingdings 2" panose="05020102010507070707" pitchFamily="18" charset="2"/>
              <a:buNone/>
              <a:defRPr/>
            </a:lvl2pPr>
            <a:lvl3pPr marL="593725" lvl="2" indent="0" algn="ctr">
              <a:buClr>
                <a:srgbClr val="E6B1AB"/>
              </a:buClr>
              <a:buSzPct val="85000"/>
              <a:buFont typeface="Wingdings 2" panose="05020102010507070707" pitchFamily="18" charset="2"/>
              <a:buNone/>
              <a:defRPr/>
            </a:lvl3pPr>
            <a:lvl4pPr marL="868680" lvl="3" indent="0" algn="ctr">
              <a:buClr>
                <a:srgbClr val="A28E6A"/>
              </a:buClr>
              <a:buSzPct val="80000"/>
              <a:buFont typeface="Wingdings 2" panose="05020102010507070707" pitchFamily="18" charset="2"/>
              <a:buNone/>
              <a:defRPr/>
            </a:lvl4pPr>
            <a:lvl5pPr marL="1143000" lvl="4" indent="0" algn="ctr">
              <a:buClr>
                <a:srgbClr val="A28E6A"/>
              </a:buClr>
              <a:buSzTx/>
              <a:buFontTx/>
              <a:buNone/>
              <a:defRPr/>
            </a:lvl5pPr>
          </a:lstStyle>
          <a:p>
            <a:pPr marL="273050" lvl="0" indent="-273050" algn="l">
              <a:buFont typeface="Wingdings 2" panose="05020102010507070707" pitchFamily="18" charset="2"/>
              <a:buChar char=""/>
            </a:pPr>
            <a:endParaRPr lang="en-US" altLang="en-US" dirty="0"/>
          </a:p>
        </p:txBody>
      </p:sp>
      <p:pic>
        <p:nvPicPr>
          <p:cNvPr id="36868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85" y="151130"/>
            <a:ext cx="10958513" cy="59039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Rectangle 1"/>
          <p:cNvSpPr/>
          <p:nvPr/>
        </p:nvSpPr>
        <p:spPr>
          <a:xfrm>
            <a:off x="279400" y="1755775"/>
            <a:ext cx="5748655" cy="47104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096000" y="605536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en-US"/>
              <a:t>https://www.5gtechnologyworld.com/what-is-5g-femto-application-platform-interface-5g-fapi-faq/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-Presentation-on-1G-2G-3G-4G-5G-Cellular-Wireless-Technologies-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20" y="0"/>
            <a:ext cx="115804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075"/>
          </a:xfrm>
        </p:spPr>
        <p:txBody>
          <a:bodyPr rtlCol="0"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52500"/>
            <a:ext cx="10515600" cy="5224463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endParaRPr lang="en-US" cap="all" dirty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5" y="133350"/>
            <a:ext cx="11839575" cy="63277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67526" y="2421244"/>
            <a:ext cx="3353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**DESIRED SIGNAL  </a:t>
            </a:r>
            <a:r>
              <a:rPr lang="en-US" dirty="0" smtClean="0">
                <a:solidFill>
                  <a:srgbClr val="FF0000"/>
                </a:solidFill>
              </a:rPr>
              <a:t>PEAKING</a:t>
            </a:r>
            <a:r>
              <a:rPr lang="en-US" dirty="0" smtClean="0"/>
              <a:t>  and</a:t>
            </a:r>
          </a:p>
          <a:p>
            <a:r>
              <a:rPr lang="en-US" dirty="0" smtClean="0"/>
              <a:t>INTERFERENCE </a:t>
            </a:r>
            <a:r>
              <a:rPr lang="en-US" dirty="0" smtClean="0">
                <a:solidFill>
                  <a:srgbClr val="FF0000"/>
                </a:solidFill>
              </a:rPr>
              <a:t>NULLING 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419225" y="6461125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en-US" sz="2400" b="1">
                <a:solidFill>
                  <a:srgbClr val="FF0000"/>
                </a:solidFill>
              </a:rPr>
              <a:t>Best USES  for 5G/6G Mobile user</a:t>
            </a:r>
            <a:r>
              <a:rPr lang="en-US" altLang="en-US" sz="2400"/>
              <a:t> </a:t>
            </a: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075"/>
          </a:xfrm>
        </p:spPr>
        <p:txBody>
          <a:bodyPr rtlCol="0"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365125"/>
            <a:ext cx="11839576" cy="38707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0075"/>
          </a:xfrm>
        </p:spPr>
        <p:txBody>
          <a:bodyPr rtlCol="0">
            <a:normAutofit fontScale="90000"/>
          </a:bodyPr>
          <a:lstStyle/>
          <a:p>
            <a:pPr algn="ctr" fontAlgn="auto">
              <a:spcAft>
                <a:spcPts val="0"/>
              </a:spcAft>
              <a:defRPr/>
            </a:pP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52500"/>
            <a:ext cx="10515600" cy="5224463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endParaRPr lang="en-US" cap="all" dirty="0">
              <a:solidFill>
                <a:srgbClr val="00B050"/>
              </a:solidFill>
            </a:endParaRPr>
          </a:p>
        </p:txBody>
      </p:sp>
      <p:pic>
        <p:nvPicPr>
          <p:cNvPr id="1843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5551488"/>
            <a:ext cx="1323975" cy="121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625" y="5729288"/>
            <a:ext cx="1427163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8" name="TextBox 5"/>
          <p:cNvSpPr txBox="1">
            <a:spLocks noChangeArrowheads="1"/>
          </p:cNvSpPr>
          <p:nvPr/>
        </p:nvSpPr>
        <p:spPr bwMode="auto">
          <a:xfrm>
            <a:off x="4506913" y="6400800"/>
            <a:ext cx="17653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IN" altLang="en-US" dirty="0" smtClean="0"/>
              <a:t>12/23</a:t>
            </a:r>
            <a:endParaRPr lang="en-I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015788" cy="48737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73735"/>
            <a:ext cx="12015787" cy="18969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82025" y="532814"/>
            <a:ext cx="358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SYNCRONISATION in SPACE DOMAIN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-Presentation-on-1G-2G-3G-4G-5G-Cellular-Wireless-Technologies-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75" y="0"/>
            <a:ext cx="1133411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-Presentation-on-1G-2G-3G-4G-5G-Cellular-Wireless-Technologies-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" y="0"/>
            <a:ext cx="116078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-Presentation-on-1G-2G-3G-4G-5G-Cellular-Wireless-Technologies-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60" y="0"/>
            <a:ext cx="1126553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-Presentation-on-1G-2G-3G-4G-5G-Cellular-Wireless-Technologies-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0"/>
            <a:ext cx="112242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7-Presentation-on-1G-2G-3G-4G-5G-Cellular-Wireless-Technologies-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65" y="0"/>
            <a:ext cx="11346815" cy="6858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0</TotalTime>
  <Words>270</Words>
  <Application>Microsoft Office PowerPoint</Application>
  <PresentationFormat>Widescreen</PresentationFormat>
  <Paragraphs>60</Paragraphs>
  <Slides>42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Algerian</vt:lpstr>
      <vt:lpstr>Arial</vt:lpstr>
      <vt:lpstr>Calibri</vt:lpstr>
      <vt:lpstr>Franklin Gothic Book</vt:lpstr>
      <vt:lpstr>Perpetua</vt:lpstr>
      <vt:lpstr>Wingdings</vt:lpstr>
      <vt:lpstr>Wingdings 2</vt:lpstr>
      <vt:lpstr>Equity</vt:lpstr>
      <vt:lpstr>PowerPoint Presentation</vt:lpstr>
      <vt:lpstr>Outline of  Presentation</vt:lpstr>
      <vt:lpstr>Mobile Generations from 1G to 5G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Architecture of 5G Network</vt:lpstr>
      <vt:lpstr>5G Use case Lab Configuration at IIIT, KALYANI </vt:lpstr>
      <vt:lpstr>Limitation of 5G and advantage of 6G</vt:lpstr>
      <vt:lpstr>Outline of  Presentation</vt:lpstr>
      <vt:lpstr>PowerPoint Presentation</vt:lpstr>
      <vt:lpstr>PowerPoint Presentation</vt:lpstr>
      <vt:lpstr>SMART ANTENNAS as SPATIAL FILTERING </vt:lpstr>
      <vt:lpstr>PowerPoint Presentation</vt:lpstr>
      <vt:lpstr>PowerPoint Presentation</vt:lpstr>
      <vt:lpstr>PowerPoint Presentation</vt:lpstr>
      <vt:lpstr>PowerPoint Presentation</vt:lpstr>
      <vt:lpstr>Types of Smart Antenna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Leadership in workplace</dc:title>
  <dc:creator>Director [SMIT]</dc:creator>
  <cp:lastModifiedBy>HP</cp:lastModifiedBy>
  <cp:revision>3211</cp:revision>
  <dcterms:created xsi:type="dcterms:W3CDTF">2021-05-27T04:26:00Z</dcterms:created>
  <dcterms:modified xsi:type="dcterms:W3CDTF">2025-04-11T10:13:15Z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0x01010030B3B39089B46C419FA0B6DECB5E5832</vt:lpwstr>
  </property>
  <property fmtid="{D5CDD505-2E9C-101B-9397-08002B2CF9AE}" pid="3" name="ICV">
    <vt:lpwstr>ED7225B9666A4B8995D7B0A518CFA93A_13</vt:lpwstr>
  </property>
  <property fmtid="{D5CDD505-2E9C-101B-9397-08002B2CF9AE}" pid="4" name="KSOProductBuildVer">
    <vt:lpwstr>1033-12.2.0.20782</vt:lpwstr>
  </property>
</Properties>
</file>